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13/03/2012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13/03/2012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13/03/2012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13/03/2012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13/03/2012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13/03/2012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13/03/2012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13/03/2012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13/03/2012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13/03/2012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13/03/2012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13/03/2012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Perso\Bureau\139813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857356" y="1500174"/>
            <a:ext cx="607223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69163" algn="ctr" eaLnBrk="0" hangingPunct="0">
              <a:tabLst>
                <a:tab pos="249341" algn="r"/>
              </a:tabLst>
              <a:defRPr/>
            </a:pPr>
            <a:r>
              <a:rPr lang="fr-FR" sz="3200" b="1" dirty="0" smtClean="0">
                <a:ln w="38100" cmpd="sng">
                  <a:solidFill>
                    <a:schemeClr val="tx1"/>
                  </a:solidFill>
                  <a:prstDash val="solid"/>
                </a:ln>
                <a:solidFill>
                  <a:srgbClr val="0000CC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SEMINAIRE LUBRIFIANTS</a:t>
            </a:r>
            <a:endParaRPr lang="fr-FR" sz="3200" b="1" dirty="0" smtClean="0">
              <a:ln w="38100" cmpd="sng">
                <a:solidFill>
                  <a:schemeClr val="tx1"/>
                </a:solidFill>
                <a:prstDash val="solid"/>
              </a:ln>
              <a:solidFill>
                <a:srgbClr val="0000CC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indent="169163" algn="ctr" eaLnBrk="0" hangingPunct="0">
              <a:tabLst>
                <a:tab pos="249341" algn="r"/>
              </a:tabLst>
              <a:defRPr/>
            </a:pPr>
            <a:r>
              <a:rPr lang="fr-FR" sz="3200" b="1" dirty="0" smtClean="0">
                <a:ln w="38100" cmpd="sng">
                  <a:solidFill>
                    <a:schemeClr val="tx1"/>
                  </a:solidFill>
                  <a:prstDash val="solid"/>
                </a:ln>
                <a:solidFill>
                  <a:srgbClr val="0000CC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POUR CIMENTERIES</a:t>
            </a:r>
          </a:p>
          <a:p>
            <a:pPr indent="169163" algn="ctr" eaLnBrk="0" hangingPunct="0">
              <a:tabLst>
                <a:tab pos="249341" algn="r"/>
              </a:tabLst>
              <a:defRPr/>
            </a:pPr>
            <a:endParaRPr lang="fr-FR" sz="1200" b="1" dirty="0" smtClean="0">
              <a:ln w="38100" cmpd="sng">
                <a:solidFill>
                  <a:schemeClr val="tx1"/>
                </a:solidFill>
                <a:prstDash val="solid"/>
              </a:ln>
              <a:solidFill>
                <a:srgbClr val="0000CC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indent="169163" algn="ctr" eaLnBrk="0" hangingPunct="0">
              <a:tabLst>
                <a:tab pos="249341" algn="r"/>
              </a:tabLst>
              <a:defRPr/>
            </a:pPr>
            <a:endParaRPr lang="fr-FR" sz="1200" b="1" dirty="0" smtClean="0">
              <a:ln w="38100" cmpd="sng">
                <a:solidFill>
                  <a:schemeClr val="tx1"/>
                </a:solidFill>
                <a:prstDash val="solid"/>
              </a:ln>
              <a:solidFill>
                <a:srgbClr val="0000CC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indent="169163" algn="ctr" eaLnBrk="0" hangingPunct="0">
              <a:tabLst>
                <a:tab pos="249341" algn="r"/>
              </a:tabLst>
              <a:defRPr/>
            </a:pPr>
            <a:endParaRPr lang="fr-FR" sz="1200" b="1" dirty="0" smtClean="0">
              <a:ln w="38100" cmpd="sng">
                <a:solidFill>
                  <a:schemeClr val="tx1"/>
                </a:solidFill>
                <a:prstDash val="solid"/>
              </a:ln>
              <a:solidFill>
                <a:srgbClr val="0000CC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indent="169163" algn="ctr" eaLnBrk="0" hangingPunct="0">
              <a:tabLst>
                <a:tab pos="249341" algn="r"/>
              </a:tabLst>
              <a:defRPr/>
            </a:pPr>
            <a:endParaRPr lang="fr-FR" sz="12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indent="169163" algn="ctr" eaLnBrk="0" hangingPunct="0">
              <a:tabLst>
                <a:tab pos="249341" algn="r"/>
              </a:tabLst>
              <a:defRPr/>
            </a:pPr>
            <a:endParaRPr lang="fr-FR" sz="1200" b="1" dirty="0" smtClean="0">
              <a:ln w="28575"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indent="169163" algn="ctr" eaLnBrk="0" hangingPunct="0">
              <a:tabLst>
                <a:tab pos="249341" algn="r"/>
              </a:tabLst>
              <a:defRPr/>
            </a:pPr>
            <a:endParaRPr lang="fr-FR" sz="2400" b="1" dirty="0" smtClean="0">
              <a:ln w="3810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indent="169163" algn="ctr" eaLnBrk="0" hangingPunct="0">
              <a:tabLst>
                <a:tab pos="249341" algn="r"/>
              </a:tabLst>
              <a:defRPr/>
            </a:pPr>
            <a:endParaRPr lang="fr-FR" sz="2400" b="1" dirty="0" smtClean="0">
              <a:ln w="3810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FF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indent="169163" algn="ctr" eaLnBrk="0" hangingPunct="0">
              <a:tabLst>
                <a:tab pos="249341" algn="r"/>
              </a:tabLst>
              <a:defRPr/>
            </a:pPr>
            <a:endParaRPr lang="fr-FR" sz="2400" b="1" dirty="0" smtClean="0">
              <a:ln w="3810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FF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indent="169163" algn="ctr" eaLnBrk="0" hangingPunct="0">
              <a:tabLst>
                <a:tab pos="249341" algn="r"/>
              </a:tabLst>
              <a:defRPr/>
            </a:pPr>
            <a:endParaRPr lang="fr-FR" sz="2400" b="1" dirty="0" smtClean="0">
              <a:ln w="3810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FF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indent="169163" algn="ctr" eaLnBrk="0" hangingPunct="0">
              <a:tabLst>
                <a:tab pos="249341" algn="r"/>
              </a:tabLst>
              <a:defRPr/>
            </a:pPr>
            <a:endParaRPr lang="fr-FR" sz="2400" b="1" dirty="0">
              <a:ln w="3810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FF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age 1" descr="MIXOIL00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4331" y="179413"/>
            <a:ext cx="1778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86184" y="196548"/>
            <a:ext cx="1779613" cy="907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2286000" y="5715016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69163" algn="ctr" eaLnBrk="0" hangingPunct="0">
              <a:tabLst>
                <a:tab pos="249341" algn="r"/>
              </a:tabLst>
              <a:defRPr/>
            </a:pPr>
            <a:r>
              <a:rPr lang="fr-FR" b="1" dirty="0" smtClean="0">
                <a:ln w="24500" cmpd="dbl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Tél  : (00213)  30 41 37 76/77   - Fax : (00213) 30 41 86 64</a:t>
            </a:r>
            <a:endParaRPr lang="fr-FR" b="1" dirty="0" smtClean="0">
              <a:ln w="24500" cmpd="dbl">
                <a:solidFill>
                  <a:schemeClr val="tx1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indent="169163" algn="ctr" eaLnBrk="0" hangingPunct="0">
              <a:tabLst>
                <a:tab pos="249341" algn="r"/>
              </a:tabLst>
              <a:defRPr/>
            </a:pPr>
            <a:r>
              <a:rPr lang="fr-FR" b="1" dirty="0" smtClean="0">
                <a:ln w="24500" cmpd="dbl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Email : mixoil.lubrifiants@yahoo.fr</a:t>
            </a:r>
            <a:endParaRPr lang="fr-FR" b="1" dirty="0">
              <a:ln w="24500" cmpd="dbl">
                <a:solidFill>
                  <a:schemeClr val="tx1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1472" y="4929198"/>
            <a:ext cx="85725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ln w="24500" cmpd="dbl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Siège social et usine:  BP 340-ZAC El </a:t>
            </a:r>
            <a:r>
              <a:rPr lang="fr-FR" sz="2400" b="1" dirty="0" err="1" smtClean="0">
                <a:ln w="24500" cmpd="dbl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Mizab</a:t>
            </a:r>
            <a:r>
              <a:rPr lang="fr-FR" sz="2400" b="1" dirty="0" smtClean="0">
                <a:ln w="24500" cmpd="dbl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-06500 SEDDOUK  Wilaya de Bejaia – Algérie</a:t>
            </a:r>
            <a:endParaRPr lang="fr-FR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0" descr="MIXOIL00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1600" y="104826"/>
            <a:ext cx="1599797" cy="920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Imag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92622" y="45358"/>
            <a:ext cx="1741714" cy="979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Oval 2"/>
          <p:cNvSpPr>
            <a:spLocks noChangeArrowheads="1"/>
          </p:cNvSpPr>
          <p:nvPr/>
        </p:nvSpPr>
        <p:spPr bwMode="auto">
          <a:xfrm>
            <a:off x="2916565" y="3500564"/>
            <a:ext cx="3657600" cy="1143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91422" tIns="45710" rIns="91422" bIns="45710" anchor="ctr"/>
          <a:lstStyle/>
          <a:p>
            <a:pPr algn="ctr"/>
            <a:endParaRPr lang="fr-FR" sz="2400" dirty="0">
              <a:cs typeface="Times New Roman" pitchFamily="18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124603" y="3657802"/>
            <a:ext cx="3428597" cy="830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2" tIns="45710" rIns="91422" bIns="45710">
            <a:spAutoFit/>
          </a:bodyPr>
          <a:lstStyle/>
          <a:p>
            <a:pPr algn="ctr"/>
            <a:r>
              <a:rPr lang="fr-FR" sz="2400" dirty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Lubrifiants alimentaires et biodégradables</a:t>
            </a:r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3327803" y="2133802"/>
            <a:ext cx="2209397" cy="4565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2" tIns="45710" rIns="91422" bIns="45710" anchor="ctr"/>
          <a:lstStyle/>
          <a:p>
            <a:pPr algn="ctr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Brasseries</a:t>
            </a:r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6443537" y="2780898"/>
            <a:ext cx="1676400" cy="45760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2" tIns="45710" rIns="91422" bIns="45710" anchor="ctr"/>
          <a:lstStyle/>
          <a:p>
            <a:pPr algn="ctr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Semouleries</a:t>
            </a:r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 flipH="1" flipV="1">
            <a:off x="2123924" y="3357437"/>
            <a:ext cx="1153079" cy="3759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2" tIns="45710" rIns="91422" bIns="45710"/>
          <a:lstStyle/>
          <a:p>
            <a:endParaRPr lang="fr-FR"/>
          </a:p>
        </p:txBody>
      </p:sp>
      <p:sp>
        <p:nvSpPr>
          <p:cNvPr id="16411" name="Rectangle 27"/>
          <p:cNvSpPr>
            <a:spLocks noChangeArrowheads="1"/>
          </p:cNvSpPr>
          <p:nvPr/>
        </p:nvSpPr>
        <p:spPr bwMode="auto">
          <a:xfrm>
            <a:off x="684591" y="5410604"/>
            <a:ext cx="2086832" cy="53924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2" tIns="45710" rIns="91422" bIns="45710" anchor="ctr"/>
          <a:lstStyle/>
          <a:p>
            <a:pPr algn="ctr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Chemins de Fer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13" name="Rectangle 29"/>
          <p:cNvSpPr>
            <a:spLocks noChangeArrowheads="1"/>
          </p:cNvSpPr>
          <p:nvPr/>
        </p:nvSpPr>
        <p:spPr bwMode="auto">
          <a:xfrm>
            <a:off x="3277003" y="6021413"/>
            <a:ext cx="2302933" cy="5029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2" tIns="45710" rIns="91422" bIns="45710" anchor="ctr"/>
          <a:lstStyle/>
          <a:p>
            <a:pPr algn="ctr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Agricultures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15" name="Line 31"/>
          <p:cNvSpPr>
            <a:spLocks noChangeShapeType="1"/>
          </p:cNvSpPr>
          <p:nvPr/>
        </p:nvSpPr>
        <p:spPr bwMode="auto">
          <a:xfrm flipH="1">
            <a:off x="2771422" y="4495397"/>
            <a:ext cx="657981" cy="9494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2" tIns="45710" rIns="91422" bIns="45710"/>
          <a:lstStyle/>
          <a:p>
            <a:endParaRPr lang="fr-FR"/>
          </a:p>
        </p:txBody>
      </p:sp>
      <p:sp>
        <p:nvSpPr>
          <p:cNvPr id="16416" name="Line 32"/>
          <p:cNvSpPr>
            <a:spLocks noChangeShapeType="1"/>
          </p:cNvSpPr>
          <p:nvPr/>
        </p:nvSpPr>
        <p:spPr bwMode="auto">
          <a:xfrm flipH="1">
            <a:off x="4572000" y="4652635"/>
            <a:ext cx="0" cy="144034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2" tIns="45710" rIns="91422" bIns="45710"/>
          <a:lstStyle/>
          <a:p>
            <a:endParaRPr lang="fr-FR"/>
          </a:p>
        </p:txBody>
      </p:sp>
      <p:sp>
        <p:nvSpPr>
          <p:cNvPr id="16420" name="Line 36"/>
          <p:cNvSpPr>
            <a:spLocks noChangeShapeType="1"/>
          </p:cNvSpPr>
          <p:nvPr/>
        </p:nvSpPr>
        <p:spPr bwMode="auto">
          <a:xfrm>
            <a:off x="5715403" y="4572000"/>
            <a:ext cx="728134" cy="80131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2" tIns="45710" rIns="91422" bIns="45710"/>
          <a:lstStyle/>
          <a:p>
            <a:endParaRPr lang="fr-FR"/>
          </a:p>
        </p:txBody>
      </p:sp>
      <p:sp>
        <p:nvSpPr>
          <p:cNvPr id="16425" name="Line 41"/>
          <p:cNvSpPr>
            <a:spLocks noChangeShapeType="1"/>
          </p:cNvSpPr>
          <p:nvPr/>
        </p:nvSpPr>
        <p:spPr bwMode="auto">
          <a:xfrm flipV="1">
            <a:off x="6227436" y="4436937"/>
            <a:ext cx="64991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2" tIns="45710" rIns="91422" bIns="45710"/>
          <a:lstStyle/>
          <a:p>
            <a:endParaRPr lang="fr-FR"/>
          </a:p>
        </p:txBody>
      </p:sp>
      <p:sp>
        <p:nvSpPr>
          <p:cNvPr id="16426" name="Line 42"/>
          <p:cNvSpPr>
            <a:spLocks noChangeShapeType="1"/>
          </p:cNvSpPr>
          <p:nvPr/>
        </p:nvSpPr>
        <p:spPr bwMode="auto">
          <a:xfrm flipH="1">
            <a:off x="2051352" y="4365373"/>
            <a:ext cx="108050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2" tIns="45710" rIns="91422" bIns="45710"/>
          <a:lstStyle/>
          <a:p>
            <a:endParaRPr lang="fr-FR"/>
          </a:p>
        </p:txBody>
      </p:sp>
      <p:sp>
        <p:nvSpPr>
          <p:cNvPr id="16427" name="Line 43"/>
          <p:cNvSpPr>
            <a:spLocks noChangeShapeType="1"/>
          </p:cNvSpPr>
          <p:nvPr/>
        </p:nvSpPr>
        <p:spPr bwMode="auto">
          <a:xfrm flipH="1" flipV="1">
            <a:off x="4500235" y="2565199"/>
            <a:ext cx="0" cy="9353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2" tIns="45710" rIns="91422" bIns="45710"/>
          <a:lstStyle/>
          <a:p>
            <a:endParaRPr lang="fr-FR"/>
          </a:p>
        </p:txBody>
      </p:sp>
      <p:sp>
        <p:nvSpPr>
          <p:cNvPr id="16429" name="Line 45"/>
          <p:cNvSpPr>
            <a:spLocks noChangeShapeType="1"/>
          </p:cNvSpPr>
          <p:nvPr/>
        </p:nvSpPr>
        <p:spPr bwMode="auto">
          <a:xfrm flipV="1">
            <a:off x="5867803" y="3213302"/>
            <a:ext cx="593473" cy="4313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2" tIns="45710" rIns="91422" bIns="45710"/>
          <a:lstStyle/>
          <a:p>
            <a:endParaRPr lang="fr-FR"/>
          </a:p>
        </p:txBody>
      </p:sp>
      <p:sp>
        <p:nvSpPr>
          <p:cNvPr id="12306" name="Rectangle 48"/>
          <p:cNvSpPr>
            <a:spLocks noChangeArrowheads="1"/>
          </p:cNvSpPr>
          <p:nvPr/>
        </p:nvSpPr>
        <p:spPr bwMode="auto">
          <a:xfrm>
            <a:off x="1428728" y="1000108"/>
            <a:ext cx="6406444" cy="1079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2" tIns="45710" rIns="91422" bIns="45710" anchor="ctr"/>
          <a:lstStyle/>
          <a:p>
            <a:pPr algn="ctr"/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DOMAINES D’UTILISATION DES LUBRIFIANTS</a:t>
            </a:r>
          </a:p>
          <a:p>
            <a:pPr algn="ctr"/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ALIMENTAIRES ET BIODEGEADABLES</a:t>
            </a:r>
          </a:p>
        </p:txBody>
      </p:sp>
      <p:sp>
        <p:nvSpPr>
          <p:cNvPr id="12307" name="Rectangle 54"/>
          <p:cNvSpPr>
            <a:spLocks noChangeArrowheads="1"/>
          </p:cNvSpPr>
          <p:nvPr/>
        </p:nvSpPr>
        <p:spPr bwMode="auto">
          <a:xfrm>
            <a:off x="326572" y="2839358"/>
            <a:ext cx="1752197" cy="5331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2" tIns="45710" rIns="91422" bIns="45710" anchor="ctr"/>
          <a:lstStyle/>
          <a:p>
            <a:pPr algn="ctr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Conserveries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08" name="Rectangle 56"/>
          <p:cNvSpPr>
            <a:spLocks noChangeArrowheads="1"/>
          </p:cNvSpPr>
          <p:nvPr/>
        </p:nvSpPr>
        <p:spPr bwMode="auto">
          <a:xfrm>
            <a:off x="6877353" y="4077104"/>
            <a:ext cx="2050546" cy="7579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2" tIns="45710" rIns="91422" bIns="45710" anchor="ctr"/>
          <a:lstStyle/>
          <a:p>
            <a:pPr algn="ctr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Confiseries et</a:t>
            </a:r>
          </a:p>
          <a:p>
            <a:pPr algn="ctr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Chocolateries</a:t>
            </a:r>
          </a:p>
        </p:txBody>
      </p:sp>
      <p:sp>
        <p:nvSpPr>
          <p:cNvPr id="12309" name="Rectangle 58"/>
          <p:cNvSpPr>
            <a:spLocks noChangeArrowheads="1"/>
          </p:cNvSpPr>
          <p:nvPr/>
        </p:nvSpPr>
        <p:spPr bwMode="auto">
          <a:xfrm>
            <a:off x="6443537" y="5373310"/>
            <a:ext cx="2089251" cy="86783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2" tIns="45710" rIns="91422" bIns="45710" anchor="ctr"/>
          <a:lstStyle/>
          <a:p>
            <a:endParaRPr lang="fr-FR"/>
          </a:p>
        </p:txBody>
      </p:sp>
      <p:sp>
        <p:nvSpPr>
          <p:cNvPr id="12310" name="Text Box 59"/>
          <p:cNvSpPr txBox="1">
            <a:spLocks noChangeArrowheads="1"/>
          </p:cNvSpPr>
          <p:nvPr/>
        </p:nvSpPr>
        <p:spPr bwMode="auto">
          <a:xfrm>
            <a:off x="6443537" y="5300739"/>
            <a:ext cx="1944914" cy="830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2" tIns="45710" rIns="91422" bIns="45710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Laiteries et fromageries</a:t>
            </a:r>
          </a:p>
        </p:txBody>
      </p:sp>
      <p:sp>
        <p:nvSpPr>
          <p:cNvPr id="12311" name="Rectangle 60"/>
          <p:cNvSpPr>
            <a:spLocks noChangeArrowheads="1"/>
          </p:cNvSpPr>
          <p:nvPr/>
        </p:nvSpPr>
        <p:spPr bwMode="auto">
          <a:xfrm>
            <a:off x="324153" y="4006548"/>
            <a:ext cx="1727200" cy="5745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2" tIns="45710" rIns="91422" bIns="45710" anchor="ctr"/>
          <a:lstStyle/>
          <a:p>
            <a:pPr algn="ctr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Cartonneries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64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164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164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164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164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164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2" dur="500"/>
                                        <p:tgtEl>
                                          <p:spTgt spid="164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 autoUpdateAnimBg="0"/>
      <p:bldP spid="16388" grpId="0" build="p" autoUpdateAnimBg="0"/>
      <p:bldP spid="16401" grpId="0" animBg="1" autoUpdateAnimBg="0"/>
      <p:bldP spid="16403" grpId="0" animBg="1" autoUpdateAnimBg="0"/>
      <p:bldP spid="16407" grpId="0" animBg="1"/>
      <p:bldP spid="16411" grpId="0" animBg="1" autoUpdateAnimBg="0"/>
      <p:bldP spid="16413" grpId="0" animBg="1" autoUpdateAnimBg="0"/>
      <p:bldP spid="16415" grpId="0" animBg="1"/>
      <p:bldP spid="16416" grpId="0" animBg="1"/>
      <p:bldP spid="16420" grpId="0" animBg="1"/>
      <p:bldP spid="16425" grpId="0" animBg="1"/>
      <p:bldP spid="16426" grpId="0" animBg="1"/>
      <p:bldP spid="16427" grpId="0" animBg="1"/>
      <p:bldP spid="164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6857" y="2428868"/>
            <a:ext cx="8388451" cy="4098529"/>
          </a:xfrm>
        </p:spPr>
        <p:txBody>
          <a:bodyPr>
            <a:normAutofit/>
          </a:bodyPr>
          <a:lstStyle/>
          <a:p>
            <a:pPr algn="l" eaLnBrk="1" hangingPunct="1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                                Depuis 2008</a:t>
            </a:r>
            <a:br>
              <a:rPr lang="fr-FR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900" dirty="0" smtClean="0">
                <a:latin typeface="Times New Roman" pitchFamily="18" charset="0"/>
                <a:cs typeface="Times New Roman" pitchFamily="18" charset="0"/>
              </a:rPr>
              <a:t>La société </a:t>
            </a:r>
            <a:r>
              <a:rPr lang="fr-FR" sz="2900" b="1" dirty="0" smtClean="0">
                <a:latin typeface="Times New Roman" pitchFamily="18" charset="0"/>
                <a:cs typeface="Times New Roman" pitchFamily="18" charset="0"/>
              </a:rPr>
              <a:t>MIXOIL</a:t>
            </a:r>
            <a:r>
              <a:rPr lang="fr-FR" sz="2900" dirty="0" smtClean="0">
                <a:latin typeface="Times New Roman" pitchFamily="18" charset="0"/>
                <a:cs typeface="Times New Roman" pitchFamily="18" charset="0"/>
              </a:rPr>
              <a:t> commercialise aussi des lubrifiants et graisses , difficilement inflammables, alimentaires et biodégradables</a:t>
            </a:r>
            <a:br>
              <a:rPr lang="fr-FR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900" dirty="0" smtClean="0">
                <a:latin typeface="Times New Roman" pitchFamily="18" charset="0"/>
                <a:cs typeface="Times New Roman" pitchFamily="18" charset="0"/>
              </a:rPr>
              <a:t>spécifiques aux industries: sidérurgiques, cimentières, carrières, machines outils, travail des métaux agroalimentaires, agricoles , chemins de fer…  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4572" y="1025072"/>
            <a:ext cx="7772400" cy="943429"/>
          </a:xfrm>
        </p:spPr>
        <p:txBody>
          <a:bodyPr>
            <a:noAutofit/>
          </a:bodyPr>
          <a:lstStyle/>
          <a:p>
            <a:pPr eaLnBrk="1" hangingPunct="1"/>
            <a:r>
              <a:rPr lang="fr-FR" sz="4000" b="1" i="1" dirty="0" smtClean="0">
                <a:latin typeface="Times New Roman" pitchFamily="18" charset="0"/>
                <a:cs typeface="Times New Roman" pitchFamily="18" charset="0"/>
              </a:rPr>
              <a:t>Dans le cadre de la collaboration  </a:t>
            </a:r>
          </a:p>
          <a:p>
            <a:pPr eaLnBrk="1" hangingPunct="1"/>
            <a:r>
              <a:rPr lang="fr-FR" sz="4000" b="1" i="1" dirty="0" smtClean="0">
                <a:latin typeface="Times New Roman" pitchFamily="18" charset="0"/>
                <a:cs typeface="Times New Roman" pitchFamily="18" charset="0"/>
              </a:rPr>
              <a:t>MIXOIL-CONDAT</a:t>
            </a:r>
          </a:p>
        </p:txBody>
      </p:sp>
      <p:pic>
        <p:nvPicPr>
          <p:cNvPr id="13316" name="Picture 4" descr="MIXOIL00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826" y="119945"/>
            <a:ext cx="1600603" cy="995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Imag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92622" y="45358"/>
            <a:ext cx="1741714" cy="118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3"/>
          <p:cNvSpPr>
            <a:spLocks noGrp="1"/>
          </p:cNvSpPr>
          <p:nvPr>
            <p:ph type="title"/>
          </p:nvPr>
        </p:nvSpPr>
        <p:spPr>
          <a:xfrm>
            <a:off x="1306286" y="163286"/>
            <a:ext cx="6386286" cy="1253873"/>
          </a:xfrm>
        </p:spPr>
        <p:txBody>
          <a:bodyPr>
            <a:normAutofit/>
          </a:bodyPr>
          <a:lstStyle/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SEMINAIRE LUBRIFIANTS POUR LES CIMENTERIES </a:t>
            </a:r>
            <a:br>
              <a:rPr lang="fr-F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900" dirty="0" smtClean="0"/>
              <a:t/>
            </a:r>
            <a:br>
              <a:rPr lang="fr-FR" sz="900" dirty="0" smtClean="0"/>
            </a:br>
            <a:endParaRPr lang="fr-FR" sz="900" dirty="0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7544" y="1556792"/>
            <a:ext cx="5203371" cy="4731254"/>
          </a:xfrm>
        </p:spPr>
        <p:txBody>
          <a:bodyPr>
            <a:normAutofit/>
          </a:bodyPr>
          <a:lstStyle/>
          <a:p>
            <a:pPr marL="845818" indent="-845818">
              <a:lnSpc>
                <a:spcPct val="150000"/>
              </a:lnSpc>
              <a:spcBef>
                <a:spcPts val="167"/>
              </a:spcBef>
              <a:buNone/>
              <a:tabLst>
                <a:tab pos="845818" algn="l"/>
              </a:tabLst>
              <a:defRPr/>
            </a:pP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09 H :         PRESENTATION DES SOCIETES MIXOIL ET CONDAT </a:t>
            </a:r>
          </a:p>
          <a:p>
            <a:pPr marL="341854" indent="-341854">
              <a:lnSpc>
                <a:spcPct val="150000"/>
              </a:lnSpc>
              <a:spcBef>
                <a:spcPts val="167"/>
              </a:spcBef>
              <a:buNone/>
              <a:defRPr/>
            </a:pP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09H30 :      GENERALITES  LUBRIFIANTS</a:t>
            </a:r>
          </a:p>
          <a:p>
            <a:pPr marL="845818" indent="-845818">
              <a:lnSpc>
                <a:spcPct val="150000"/>
              </a:lnSpc>
              <a:spcBef>
                <a:spcPts val="167"/>
              </a:spcBef>
              <a:buNone/>
              <a:defRPr/>
            </a:pP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                   DES FORMULATIONS QUI TIENNENT LA ROUTE  (FILM)           </a:t>
            </a:r>
          </a:p>
          <a:p>
            <a:pPr marL="341854" indent="-341854">
              <a:lnSpc>
                <a:spcPct val="150000"/>
              </a:lnSpc>
              <a:spcBef>
                <a:spcPts val="167"/>
              </a:spcBef>
              <a:buNone/>
              <a:defRPr/>
            </a:pP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10H :          LES GRAISSES: présentation</a:t>
            </a:r>
          </a:p>
          <a:p>
            <a:pPr marL="341854" indent="-341854">
              <a:lnSpc>
                <a:spcPct val="150000"/>
              </a:lnSpc>
              <a:spcBef>
                <a:spcPts val="167"/>
              </a:spcBef>
              <a:buNone/>
              <a:defRPr/>
            </a:pP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10H30 :      PAUSE</a:t>
            </a:r>
          </a:p>
          <a:p>
            <a:pPr marL="845818" indent="-845818">
              <a:lnSpc>
                <a:spcPct val="150000"/>
              </a:lnSpc>
              <a:spcBef>
                <a:spcPts val="167"/>
              </a:spcBef>
              <a:buNone/>
              <a:defRPr/>
            </a:pP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11H : 	LES GRAISSES: caractérisation, contraintes et applications en cimenterie</a:t>
            </a:r>
          </a:p>
          <a:p>
            <a:pPr marL="845818" indent="-845818">
              <a:lnSpc>
                <a:spcPct val="150000"/>
              </a:lnSpc>
              <a:spcBef>
                <a:spcPts val="167"/>
              </a:spcBef>
              <a:buNone/>
              <a:defRPr/>
            </a:pP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13H :          QUESTIONS</a:t>
            </a:r>
          </a:p>
          <a:p>
            <a:pPr marL="845818" indent="-845818">
              <a:lnSpc>
                <a:spcPct val="150000"/>
              </a:lnSpc>
              <a:spcBef>
                <a:spcPts val="167"/>
              </a:spcBef>
              <a:buNone/>
              <a:defRPr/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13h30         DEJEUNER</a:t>
            </a:r>
          </a:p>
          <a:p>
            <a:pPr marL="341854" indent="-341854">
              <a:lnSpc>
                <a:spcPct val="150000"/>
              </a:lnSpc>
              <a:spcBef>
                <a:spcPts val="167"/>
              </a:spcBef>
              <a:buNone/>
              <a:defRPr/>
            </a:pPr>
            <a:endParaRPr lang="fr-FR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1854" indent="-341854">
              <a:buNone/>
              <a:defRPr/>
            </a:pPr>
            <a:endParaRPr lang="fr-FR" dirty="0"/>
          </a:p>
        </p:txBody>
      </p:sp>
      <p:sp>
        <p:nvSpPr>
          <p:cNvPr id="3076" name="Espace réservé du contenu 4"/>
          <p:cNvSpPr>
            <a:spLocks noGrp="1"/>
          </p:cNvSpPr>
          <p:nvPr>
            <p:ph sz="half" idx="2"/>
          </p:nvPr>
        </p:nvSpPr>
        <p:spPr>
          <a:xfrm>
            <a:off x="6096000" y="1660072"/>
            <a:ext cx="2590800" cy="4525635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fr-FR" sz="13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Amar Tiguert, Xavier Pitance et Pierre Martin</a:t>
            </a:r>
          </a:p>
          <a:p>
            <a:pPr>
              <a:lnSpc>
                <a:spcPct val="200000"/>
              </a:lnSpc>
              <a:buFontTx/>
              <a:buNone/>
            </a:pP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lnSpc>
                <a:spcPct val="200000"/>
              </a:lnSpc>
              <a:buFontTx/>
              <a:buNone/>
            </a:pP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   Amar </a:t>
            </a:r>
            <a:r>
              <a:rPr lang="fr-FR" sz="1400" dirty="0" err="1" smtClean="0">
                <a:latin typeface="Times New Roman" pitchFamily="18" charset="0"/>
                <a:cs typeface="Times New Roman" pitchFamily="18" charset="0"/>
              </a:rPr>
              <a:t>Tiguert</a:t>
            </a:r>
            <a:endParaRPr lang="fr-FR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   Jean Denis </a:t>
            </a:r>
            <a:r>
              <a:rPr lang="fr-FR" sz="1400" dirty="0" err="1" smtClean="0">
                <a:latin typeface="Times New Roman" pitchFamily="18" charset="0"/>
                <a:cs typeface="Times New Roman" pitchFamily="18" charset="0"/>
              </a:rPr>
              <a:t>Capelli</a:t>
            </a:r>
            <a:endParaRPr lang="fr-FR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</a:p>
          <a:p>
            <a:pPr>
              <a:buFontTx/>
              <a:buNone/>
            </a:pP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FontTx/>
              <a:buNone/>
            </a:pP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   J Jean Denis </a:t>
            </a:r>
            <a:r>
              <a:rPr lang="fr-FR" sz="1400" dirty="0" err="1" smtClean="0">
                <a:latin typeface="Times New Roman" pitchFamily="18" charset="0"/>
                <a:cs typeface="Times New Roman" pitchFamily="18" charset="0"/>
              </a:rPr>
              <a:t>Capelli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FontTx/>
              <a:buNone/>
            </a:pP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</a:p>
          <a:p>
            <a:pPr>
              <a:buFontTx/>
              <a:buNone/>
            </a:pPr>
            <a:r>
              <a:rPr lang="fr-FR" sz="13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</a:p>
          <a:p>
            <a:pPr>
              <a:buFontTx/>
              <a:buNone/>
            </a:pPr>
            <a:r>
              <a:rPr lang="fr-FR" sz="13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FontTx/>
              <a:buNone/>
            </a:pPr>
            <a:endParaRPr lang="fr-FR" sz="1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fr-FR" sz="13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pic>
        <p:nvPicPr>
          <p:cNvPr id="3077" name="Picture 12" descr="MIXOIL00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086" y="104825"/>
            <a:ext cx="1600603" cy="1178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Imag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92622" y="45358"/>
            <a:ext cx="1741714" cy="118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0" y="1571612"/>
            <a:ext cx="9144000" cy="2383770"/>
          </a:xfrm>
        </p:spPr>
        <p:txBody>
          <a:bodyPr>
            <a:normAutofit/>
          </a:bodyPr>
          <a:lstStyle/>
          <a:p>
            <a:r>
              <a:rPr lang="fr-FR" sz="5400" dirty="0" smtClean="0">
                <a:latin typeface="Times New Roman" pitchFamily="18" charset="0"/>
                <a:cs typeface="Times New Roman" pitchFamily="18" charset="0"/>
              </a:rPr>
              <a:t>PRESENTATION DE LA SOCIETE MIXOIL</a:t>
            </a:r>
          </a:p>
        </p:txBody>
      </p:sp>
      <p:pic>
        <p:nvPicPr>
          <p:cNvPr id="3" name="Picture 12" descr="MIXOIL00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086" y="104825"/>
            <a:ext cx="1600603" cy="1178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ag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92622" y="45358"/>
            <a:ext cx="1741714" cy="118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142976" y="5214950"/>
            <a:ext cx="62865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Notre EXPERTISE au </a:t>
            </a:r>
            <a:r>
              <a:rPr lang="fr-FR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SERVICE</a:t>
            </a:r>
            <a:r>
              <a:rPr lang="fr-FR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de votre ACTIVITE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Qui sommes nous?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Mixoil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un fabricant de lubrifiants </a:t>
            </a:r>
          </a:p>
          <a:p>
            <a:pPr eaLnBrk="1" hangingPunct="1">
              <a:buFontTx/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     Un spécialiste à votre écoute</a:t>
            </a:r>
          </a:p>
          <a:p>
            <a:pPr algn="ctr" eaLnBrk="1" hangingPunct="1">
              <a:buFontTx/>
              <a:buNone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Année de création: Janvier 2001</a:t>
            </a:r>
          </a:p>
          <a:p>
            <a:pPr eaLnBrk="1" hangingPunct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Forme juridique: S.A.R.L</a:t>
            </a:r>
          </a:p>
          <a:p>
            <a:pPr eaLnBrk="1" hangingPunct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Capital : 30 000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000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DA</a:t>
            </a:r>
          </a:p>
          <a:p>
            <a:pPr eaLnBrk="1" hangingPunct="1">
              <a:buNone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</a:pPr>
            <a:r>
              <a:rPr lang="fr-FR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Notre EXPERTISE au SERVICE de votre ACTIVITE </a:t>
            </a:r>
          </a:p>
        </p:txBody>
      </p:sp>
      <p:pic>
        <p:nvPicPr>
          <p:cNvPr id="6148" name="Picture 6" descr="MIXOIL00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1112" y="157238"/>
            <a:ext cx="1600603" cy="1178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Imag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92622" y="45358"/>
            <a:ext cx="1741714" cy="118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6203" y="381000"/>
            <a:ext cx="7772400" cy="1143000"/>
          </a:xfrm>
        </p:spPr>
        <p:txBody>
          <a:bodyPr/>
          <a:lstStyle/>
          <a:p>
            <a:pPr eaLnBrk="1" hangingPunct="1"/>
            <a:r>
              <a:rPr lang="fr-FR" sz="3200" u="sng" dirty="0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Siège et usine</a:t>
            </a:r>
            <a:br>
              <a:rPr lang="fr-FR" sz="3200" u="sng" dirty="0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</a:br>
            <a:endParaRPr lang="fr-FR" sz="3200" u="sng" dirty="0" smtClean="0">
              <a:solidFill>
                <a:srgbClr val="33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203" y="1447397"/>
            <a:ext cx="7772400" cy="464860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ZAC EL MIZAB SEDDOUK</a:t>
            </a:r>
            <a:r>
              <a:rPr lang="fr-FR" sz="2200" dirty="0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    06500 W.BEJAIA-ALGERIE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Tél:00 213 (0) 30 41 37 76 / 77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Mobile:00 213(0) 550 56 11 57/58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Fax: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00 213 (0) 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30 41 86 64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fr-FR" sz="37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fr-FR" sz="2400" u="sng" dirty="0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Bureau d’Alger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Cite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Douzi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4 N° 323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Bab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Ezzouar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Tél/Fax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 00 213(0)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21 24 94 44 </a:t>
            </a:r>
          </a:p>
          <a:p>
            <a:pPr eaLnBrk="1" hangingPunct="1">
              <a:lnSpc>
                <a:spcPct val="80000"/>
              </a:lnSpc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Mobile: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00 213(0)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550 56 11 59 </a:t>
            </a:r>
          </a:p>
        </p:txBody>
      </p:sp>
      <p:pic>
        <p:nvPicPr>
          <p:cNvPr id="7172" name="Picture 4" descr="MIXOIL00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76400" cy="990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6" descr="MIXOIL00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673" y="52413"/>
            <a:ext cx="1600603" cy="1178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Imag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92622" y="45358"/>
            <a:ext cx="1741714" cy="118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448" y="1341564"/>
            <a:ext cx="7812717" cy="4724198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fr-FR" sz="3000" dirty="0" smtClean="0"/>
              <a:t/>
            </a:r>
            <a:br>
              <a:rPr lang="fr-FR" sz="3000" dirty="0" smtClean="0"/>
            </a:b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MIXOIL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  est spécialisée dans la fabrication de lubrifiants conventionnels. Nous pouvons aussi répondre à des demandes spécifiques de lubrifiants spéciaux.</a:t>
            </a:r>
            <a:br>
              <a:rPr lang="fr-FR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MIXOIL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propose des essais en service d’huiles usées pour permettre une meilleure maintenance préventive.</a:t>
            </a:r>
            <a:br>
              <a:rPr lang="fr-FR" sz="3200" dirty="0" smtClean="0">
                <a:latin typeface="Times New Roman" pitchFamily="18" charset="0"/>
                <a:cs typeface="Times New Roman" pitchFamily="18" charset="0"/>
              </a:rPr>
            </a:br>
            <a:endParaRPr lang="fr-FR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5" name="Picture 3" descr="MIXOIL00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825" y="140103"/>
            <a:ext cx="1599797" cy="1177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Imag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92622" y="45358"/>
            <a:ext cx="1741714" cy="118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MIXOIL00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825" y="140103"/>
            <a:ext cx="1599797" cy="1177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762000" y="1578429"/>
            <a:ext cx="7390997" cy="4746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5" tIns="45695" rIns="91395" bIns="45695"/>
          <a:lstStyle/>
          <a:p>
            <a:pPr marL="342160" indent="-342160">
              <a:spcBef>
                <a:spcPct val="20000"/>
              </a:spcBef>
            </a:pP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  Les matières premières et les produits finis sont soumis à des contrôles de laboratoire pour garantir une meilleure performance des produits.</a:t>
            </a:r>
          </a:p>
          <a:p>
            <a:pPr marL="342160" indent="-342160">
              <a:spcBef>
                <a:spcPct val="20000"/>
              </a:spcBef>
            </a:pP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pic>
        <p:nvPicPr>
          <p:cNvPr id="9220" name="Imag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92622" y="45358"/>
            <a:ext cx="1741714" cy="118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643042" y="4572008"/>
            <a:ext cx="6000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Notre EXPERTISE au SERVICE de votre ACTIVITE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76451" y="358825"/>
            <a:ext cx="6628997" cy="838603"/>
          </a:xfrm>
        </p:spPr>
        <p:txBody>
          <a:bodyPr/>
          <a:lstStyle/>
          <a:p>
            <a:pPr eaLnBrk="1" hangingPunct="1"/>
            <a:r>
              <a:rPr lang="fr-FR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Gamme de produits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86127"/>
            <a:ext cx="8710991" cy="5571873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fr-FR" sz="2500" dirty="0" smtClean="0">
                <a:latin typeface="Times New Roman" pitchFamily="18" charset="0"/>
                <a:cs typeface="Times New Roman" pitchFamily="18" charset="0"/>
              </a:rPr>
              <a:t>Huiles moteur essence et diesel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fr-FR" sz="2500" dirty="0" smtClean="0">
                <a:latin typeface="Times New Roman" pitchFamily="18" charset="0"/>
                <a:cs typeface="Times New Roman" pitchFamily="18" charset="0"/>
              </a:rPr>
              <a:t>Huiles marines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fr-FR" sz="2500" dirty="0" smtClean="0">
                <a:latin typeface="Times New Roman" pitchFamily="18" charset="0"/>
                <a:cs typeface="Times New Roman" pitchFamily="18" charset="0"/>
              </a:rPr>
              <a:t>Huiles boites et ponts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fr-FR" sz="2500" dirty="0" smtClean="0">
                <a:latin typeface="Times New Roman" pitchFamily="18" charset="0"/>
                <a:cs typeface="Times New Roman" pitchFamily="18" charset="0"/>
              </a:rPr>
              <a:t>Huiles hydrauliques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fr-FR" sz="2500" dirty="0" smtClean="0">
                <a:latin typeface="Times New Roman" pitchFamily="18" charset="0"/>
                <a:cs typeface="Times New Roman" pitchFamily="18" charset="0"/>
              </a:rPr>
              <a:t>Huiles ATF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fr-FR" sz="2500" dirty="0" smtClean="0">
                <a:latin typeface="Times New Roman" pitchFamily="18" charset="0"/>
                <a:cs typeface="Times New Roman" pitchFamily="18" charset="0"/>
              </a:rPr>
              <a:t>Huiles engrenages industriels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fr-FR" sz="2500" dirty="0" smtClean="0">
                <a:latin typeface="Times New Roman" pitchFamily="18" charset="0"/>
                <a:cs typeface="Times New Roman" pitchFamily="18" charset="0"/>
              </a:rPr>
              <a:t>Huiles compresseurs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fr-FR" sz="2500" dirty="0" smtClean="0">
                <a:latin typeface="Times New Roman" pitchFamily="18" charset="0"/>
                <a:cs typeface="Times New Roman" pitchFamily="18" charset="0"/>
              </a:rPr>
              <a:t>Huiles turbines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fr-FR" sz="2500" dirty="0" smtClean="0">
                <a:latin typeface="Times New Roman" pitchFamily="18" charset="0"/>
                <a:cs typeface="Times New Roman" pitchFamily="18" charset="0"/>
              </a:rPr>
              <a:t>Huiles diélectriques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fr-FR" sz="2500" dirty="0" smtClean="0">
                <a:latin typeface="Times New Roman" pitchFamily="18" charset="0"/>
                <a:cs typeface="Times New Roman" pitchFamily="18" charset="0"/>
              </a:rPr>
              <a:t>Graisses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fr-FR" sz="2500" dirty="0" smtClean="0">
                <a:latin typeface="Times New Roman" pitchFamily="18" charset="0"/>
                <a:cs typeface="Times New Roman" pitchFamily="18" charset="0"/>
              </a:rPr>
              <a:t>Traitements Diesel et Essence</a:t>
            </a:r>
          </a:p>
          <a:p>
            <a:pPr eaLnBrk="1" hangingPunct="1">
              <a:buFont typeface="Wingdings" pitchFamily="2" charset="2"/>
              <a:buNone/>
            </a:pPr>
            <a:endParaRPr lang="fr-FR" sz="3000" dirty="0" smtClean="0"/>
          </a:p>
        </p:txBody>
      </p:sp>
      <p:pic>
        <p:nvPicPr>
          <p:cNvPr id="10244" name="Picture 4" descr="MIXOIL00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825" y="104825"/>
            <a:ext cx="1599797" cy="1178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Imag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92622" y="45358"/>
            <a:ext cx="1741714" cy="118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Oval 2"/>
          <p:cNvSpPr>
            <a:spLocks noChangeArrowheads="1"/>
          </p:cNvSpPr>
          <p:nvPr/>
        </p:nvSpPr>
        <p:spPr bwMode="auto">
          <a:xfrm>
            <a:off x="3124603" y="4114397"/>
            <a:ext cx="2895600" cy="915206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91413" tIns="45705" rIns="91413" bIns="45705" anchor="ctr"/>
          <a:lstStyle/>
          <a:p>
            <a:pPr algn="ctr"/>
            <a:endParaRPr lang="fr-FR" sz="2400" dirty="0">
              <a:cs typeface="Times New Roman" pitchFamily="18" charset="0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714744" y="4286256"/>
            <a:ext cx="1980805" cy="46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3" tIns="45705" rIns="91413" bIns="45705">
            <a:spAutoFit/>
          </a:bodyPr>
          <a:lstStyle/>
          <a:p>
            <a:r>
              <a:rPr lang="fr-FR" sz="2400" dirty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Lubrifiants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338286" y="2385786"/>
            <a:ext cx="2209397" cy="4565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13" tIns="45705" rIns="91413" bIns="45705" anchor="ctr"/>
          <a:lstStyle/>
          <a:p>
            <a:pPr algn="ctr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Travaux publics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6324197" y="2918985"/>
            <a:ext cx="1677206" cy="45760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13" tIns="45705" rIns="91413" bIns="45705" anchor="ctr"/>
          <a:lstStyle/>
          <a:p>
            <a:pPr algn="ctr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Sidérurgie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914400" y="2971397"/>
            <a:ext cx="1676400" cy="45760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13" tIns="45705" rIns="91413" bIns="45705" anchor="ctr"/>
          <a:lstStyle/>
          <a:p>
            <a:pPr algn="ctr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Ports</a:t>
            </a:r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flipH="1" flipV="1">
            <a:off x="2590800" y="34290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13" tIns="45705" rIns="91413" bIns="45705"/>
          <a:lstStyle/>
          <a:p>
            <a:endParaRPr lang="fr-FR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1009550" y="5784548"/>
            <a:ext cx="1676400" cy="45760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13" tIns="45705" rIns="91413" bIns="45705" anchor="ctr"/>
          <a:lstStyle/>
          <a:p>
            <a:pPr algn="ctr"/>
            <a:r>
              <a:rPr lang="fr-FR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Cimenteries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3592286" y="6150428"/>
            <a:ext cx="1676400" cy="45659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13" tIns="45705" rIns="91413" bIns="45705" anchor="ctr"/>
          <a:lstStyle/>
          <a:p>
            <a:pPr algn="ctr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Carrières</a:t>
            </a:r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 flipH="1">
            <a:off x="2666597" y="4800802"/>
            <a:ext cx="686203" cy="9908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13" tIns="45705" rIns="91413" bIns="45705"/>
          <a:lstStyle/>
          <a:p>
            <a:endParaRPr lang="fr-FR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 flipH="1">
            <a:off x="4495397" y="5052786"/>
            <a:ext cx="0" cy="111981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13" tIns="45705" rIns="91413" bIns="45705"/>
          <a:lstStyle/>
          <a:p>
            <a:endParaRPr lang="fr-FR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6400800" y="5867199"/>
            <a:ext cx="1676400" cy="45760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13" tIns="45705" rIns="91413" bIns="45705" anchor="ctr"/>
          <a:lstStyle/>
          <a:p>
            <a:pPr algn="ctr"/>
            <a:endParaRPr lang="fr-FR" sz="2400" dirty="0">
              <a:cs typeface="Times New Roman" pitchFamily="18" charset="0"/>
            </a:endParaRP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6397575" y="5867199"/>
            <a:ext cx="2362603" cy="46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5" rIns="91413" bIns="45705">
            <a:spAutoFit/>
          </a:bodyPr>
          <a:lstStyle/>
          <a:p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Briqueteries</a:t>
            </a:r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>
            <a:off x="5714597" y="4876397"/>
            <a:ext cx="686203" cy="9908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13" tIns="45705" rIns="91413" bIns="45705"/>
          <a:lstStyle/>
          <a:p>
            <a:endParaRPr lang="fr-FR"/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7126515" y="4337152"/>
            <a:ext cx="1676400" cy="45760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13" tIns="45705" rIns="91413" bIns="45705" anchor="ctr"/>
          <a:lstStyle/>
          <a:p>
            <a:pPr algn="ctr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Automobiles</a:t>
            </a:r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122565" y="4267603"/>
            <a:ext cx="1676400" cy="45659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13" tIns="45705" rIns="91413" bIns="45705" anchor="ctr"/>
          <a:lstStyle/>
          <a:p>
            <a:pPr algn="ctr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Plastiques</a:t>
            </a:r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 flipV="1">
            <a:off x="6012140" y="4572000"/>
            <a:ext cx="1150661" cy="90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13" tIns="45705" rIns="91413" bIns="45705"/>
          <a:lstStyle/>
          <a:p>
            <a:endParaRPr lang="fr-FR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 flipH="1">
            <a:off x="1763486" y="4581072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13" tIns="45705" rIns="91413" bIns="45705"/>
          <a:lstStyle/>
          <a:p>
            <a:endParaRPr lang="fr-FR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 flipV="1">
            <a:off x="4343803" y="2802063"/>
            <a:ext cx="0" cy="12951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13" tIns="45705" rIns="91413" bIns="45705"/>
          <a:lstStyle/>
          <a:p>
            <a:endParaRPr lang="fr-FR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 flipV="1">
            <a:off x="5791200" y="3357437"/>
            <a:ext cx="581378" cy="98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13" tIns="45705" rIns="91413" bIns="45705"/>
          <a:lstStyle/>
          <a:p>
            <a:endParaRPr lang="fr-FR"/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1088571" y="1297215"/>
            <a:ext cx="7086197" cy="6853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13" tIns="45705" rIns="91413" bIns="45705" anchor="ctr"/>
          <a:lstStyle/>
          <a:p>
            <a:pPr algn="ctr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DOMAINES D’UTILISATION DES LUBRIFIANTS</a:t>
            </a:r>
          </a:p>
        </p:txBody>
      </p:sp>
      <p:pic>
        <p:nvPicPr>
          <p:cNvPr id="11286" name="Picture 22" descr="MIXOIL00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2565" y="104825"/>
            <a:ext cx="1599797" cy="1178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7" name="Imag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92622" y="45358"/>
            <a:ext cx="1741714" cy="118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2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7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2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7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2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7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nimBg="1" autoUpdateAnimBg="0"/>
      <p:bldP spid="22531" grpId="0" build="p" autoUpdateAnimBg="0"/>
      <p:bldP spid="22532" grpId="0" animBg="1" autoUpdateAnimBg="0"/>
      <p:bldP spid="22533" grpId="0" animBg="1" autoUpdateAnimBg="0"/>
      <p:bldP spid="22534" grpId="0" animBg="1" autoUpdateAnimBg="0"/>
      <p:bldP spid="22535" grpId="0" animBg="1"/>
      <p:bldP spid="22536" grpId="0" animBg="1" autoUpdateAnimBg="0"/>
      <p:bldP spid="22537" grpId="0" animBg="1" autoUpdateAnimBg="0"/>
      <p:bldP spid="22538" grpId="0" animBg="1"/>
      <p:bldP spid="22539" grpId="0" animBg="1"/>
      <p:bldP spid="22540" grpId="0" animBg="1" autoUpdateAnimBg="0"/>
      <p:bldP spid="22541" grpId="0" build="p" autoUpdateAnimBg="0"/>
      <p:bldP spid="22542" grpId="0" animBg="1"/>
      <p:bldP spid="22543" grpId="0" animBg="1" autoUpdateAnimBg="0"/>
      <p:bldP spid="22544" grpId="0" animBg="1" autoUpdateAnimBg="0"/>
      <p:bldP spid="22545" grpId="0" animBg="1"/>
      <p:bldP spid="22546" grpId="0" animBg="1"/>
      <p:bldP spid="22547" grpId="0" animBg="1"/>
      <p:bldP spid="22548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286</Words>
  <Application>Microsoft Office PowerPoint</Application>
  <PresentationFormat>Affichage à l'écran (4:3)</PresentationFormat>
  <Paragraphs>98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Présentation PowerPoint</vt:lpstr>
      <vt:lpstr>SEMINAIRE LUBRIFIANTS POUR LES CIMENTERIES   </vt:lpstr>
      <vt:lpstr>PRESENTATION DE LA SOCIETE MIXOIL</vt:lpstr>
      <vt:lpstr>Qui sommes nous?</vt:lpstr>
      <vt:lpstr>Siège et usine </vt:lpstr>
      <vt:lpstr> MIXOIL   est spécialisée dans la fabrication de lubrifiants conventionnels. Nous pouvons aussi répondre à des demandes spécifiques de lubrifiants spéciaux.  MIXOIL propose des essais en service d’huiles usées pour permettre une meilleure maintenance préventive. </vt:lpstr>
      <vt:lpstr>Présentation PowerPoint</vt:lpstr>
      <vt:lpstr>Gamme de produits</vt:lpstr>
      <vt:lpstr>Présentation PowerPoint</vt:lpstr>
      <vt:lpstr>Présentation PowerPoint</vt:lpstr>
      <vt:lpstr>                                 Depuis 2008  La société MIXOIL commercialise aussi des lubrifiants et graisses , difficilement inflammables, alimentaires et biodégradables spécifiques aux industries: sidérurgiques, cimentières, carrières, machines outils, travail des métaux agroalimentaires, agricoles , chemins de fer…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Perso</dc:creator>
  <cp:lastModifiedBy>MARTIN Pierre</cp:lastModifiedBy>
  <cp:revision>38</cp:revision>
  <dcterms:created xsi:type="dcterms:W3CDTF">2009-11-08T19:40:41Z</dcterms:created>
  <dcterms:modified xsi:type="dcterms:W3CDTF">2012-03-13T18:21:20Z</dcterms:modified>
</cp:coreProperties>
</file>